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90" r:id="rId3"/>
    <p:sldId id="257" r:id="rId4"/>
    <p:sldId id="256" r:id="rId5"/>
    <p:sldId id="261" r:id="rId6"/>
    <p:sldId id="276" r:id="rId7"/>
    <p:sldId id="273" r:id="rId8"/>
    <p:sldId id="269" r:id="rId9"/>
    <p:sldId id="262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gYuRRbq/EZVOCXEOsZVUbZyVWU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8C8"/>
    <a:srgbClr val="E3CEC6"/>
    <a:srgbClr val="F1E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40"/>
    <p:restoredTop sz="94719"/>
  </p:normalViewPr>
  <p:slideViewPr>
    <p:cSldViewPr snapToGrid="0" snapToObjects="1">
      <p:cViewPr varScale="1">
        <p:scale>
          <a:sx n="108" d="100"/>
          <a:sy n="108" d="100"/>
        </p:scale>
        <p:origin x="11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3dfe641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123dfe641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0122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3dfe641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123dfe641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9563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3dfe641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123dfe641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0763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3dfe641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123dfe641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12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3dfe641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123dfe641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9575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3dfe6410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123dfe6410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0086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3dfe6410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123dfe6410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8885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3dfe6410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123dfe6410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2422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3dfe6410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123dfe6410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2006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3dfe6410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123dfe6410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3961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1378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3dfe6410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123dfe6410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5579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3dfe6410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123dfe6410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7630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3dfe6410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123dfe6410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380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3dfe641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123dfe641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3dfe641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123dfe641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0540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3dfe641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123dfe641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7534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3dfe641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g123dfe641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148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0"/>
          <p:cNvSpPr txBox="1"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Rockwell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dt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ft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ldNum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marL="0" lvl="0" indent="0" algn="r">
              <a:lnSpc>
                <a:spcPct val="12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12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12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12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12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12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12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12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12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body" idx="1"/>
          </p:nvPr>
        </p:nvSpPr>
        <p:spPr>
          <a:xfrm rot="5400000">
            <a:off x="4518094" y="-1161256"/>
            <a:ext cx="3132137" cy="1072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dt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ft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marL="0" lvl="0" indent="0" algn="r">
              <a:lnSpc>
                <a:spcPct val="12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12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12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12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12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12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12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12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12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 rot="5400000">
            <a:off x="8354663" y="2505824"/>
            <a:ext cx="504897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 rot="5400000">
            <a:off x="2672158" y="-1220319"/>
            <a:ext cx="5048975" cy="892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dt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ft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marL="0" lvl="0" indent="0" algn="r">
              <a:lnSpc>
                <a:spcPct val="12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12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12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12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12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12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12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12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12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81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548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51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511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289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99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6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987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1"/>
          <p:cNvSpPr txBox="1"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dt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ft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sldNum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marL="0" lvl="0" indent="0" algn="r">
              <a:lnSpc>
                <a:spcPct val="12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12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12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12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12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12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12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12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12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52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7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510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794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8747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67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54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47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2"/>
          <p:cNvSpPr txBox="1"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Rockwell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dt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ft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sldNum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marL="0" lvl="0" indent="0" algn="r">
              <a:lnSpc>
                <a:spcPct val="12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12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12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12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12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12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12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12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12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 txBox="1"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1"/>
          </p:nvPr>
        </p:nvSpPr>
        <p:spPr>
          <a:xfrm>
            <a:off x="720000" y="2541600"/>
            <a:ext cx="5003800" cy="323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2"/>
          </p:nvPr>
        </p:nvSpPr>
        <p:spPr>
          <a:xfrm>
            <a:off x="6458400" y="2541600"/>
            <a:ext cx="5003801" cy="323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dt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ft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sldNum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marL="0" lvl="0" indent="0" algn="r">
              <a:lnSpc>
                <a:spcPct val="12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12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12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12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12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12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12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12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12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"/>
          <p:cNvSpPr txBox="1"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0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2"/>
          </p:nvPr>
        </p:nvSpPr>
        <p:spPr>
          <a:xfrm>
            <a:off x="720000" y="2541600"/>
            <a:ext cx="5003801" cy="323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3"/>
          </p:nvPr>
        </p:nvSpPr>
        <p:spPr>
          <a:xfrm>
            <a:off x="6458400" y="1840698"/>
            <a:ext cx="5015638" cy="5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0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4"/>
          </p:nvPr>
        </p:nvSpPr>
        <p:spPr>
          <a:xfrm>
            <a:off x="6458400" y="2541600"/>
            <a:ext cx="5003800" cy="323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dt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ft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sldNum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marL="0" lvl="0" indent="0" algn="r">
              <a:lnSpc>
                <a:spcPct val="12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12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12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12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12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12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12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12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12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5"/>
          <p:cNvSpPr txBox="1"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dt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ft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sldNum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marL="0" lvl="0" indent="0" algn="r">
              <a:lnSpc>
                <a:spcPct val="12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12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12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12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12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12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12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12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12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6"/>
          <p:cNvSpPr txBox="1">
            <a:spLocks noGrp="1"/>
          </p:cNvSpPr>
          <p:nvPr>
            <p:ph type="dt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ft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sldNum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marL="0" lvl="0" indent="0" algn="r">
              <a:lnSpc>
                <a:spcPct val="12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12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12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12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12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12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12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12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12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7"/>
          <p:cNvSpPr txBox="1"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ckwel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1"/>
          </p:nvPr>
        </p:nvSpPr>
        <p:spPr>
          <a:xfrm>
            <a:off x="4548188" y="584662"/>
            <a:ext cx="6911974" cy="5184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4pPr>
            <a:lvl5pPr marL="2286000" lvl="4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body" idx="2"/>
          </p:nvPr>
        </p:nvSpPr>
        <p:spPr>
          <a:xfrm>
            <a:off x="720000" y="2541600"/>
            <a:ext cx="3107463" cy="323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dt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ft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sldNum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marL="0" lvl="0" indent="0" algn="r">
              <a:lnSpc>
                <a:spcPct val="12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12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12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12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12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12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12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12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12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ckwel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>
            <a:spLocks noGrp="1"/>
          </p:cNvSpPr>
          <p:nvPr>
            <p:ph type="pic" idx="2"/>
          </p:nvPr>
        </p:nvSpPr>
        <p:spPr>
          <a:xfrm>
            <a:off x="4548188" y="728664"/>
            <a:ext cx="6923812" cy="5040312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8"/>
          <p:cNvSpPr txBox="1">
            <a:spLocks noGrp="1"/>
          </p:cNvSpPr>
          <p:nvPr>
            <p:ph type="body" idx="1"/>
          </p:nvPr>
        </p:nvSpPr>
        <p:spPr>
          <a:xfrm>
            <a:off x="720000" y="2541600"/>
            <a:ext cx="3095625" cy="32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dt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ft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ldNum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marL="0" lvl="0" indent="0" algn="r">
              <a:lnSpc>
                <a:spcPct val="12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12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12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12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12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12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12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12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12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4B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Google Shape;7;p9"/>
          <p:cNvSpPr txBox="1"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ckwell"/>
              <a:buNone/>
              <a:defRPr sz="3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dt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ft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sldNum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lvl1pPr marL="0" marR="0" lvl="0" indent="0" algn="r" rtl="0">
              <a:lnSpc>
                <a:spcPct val="12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2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2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2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2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2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2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2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2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5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C79EC5-580B-1D98-60FB-8226E8290527}"/>
              </a:ext>
            </a:extLst>
          </p:cNvPr>
          <p:cNvSpPr/>
          <p:nvPr/>
        </p:nvSpPr>
        <p:spPr>
          <a:xfrm>
            <a:off x="963971" y="294225"/>
            <a:ext cx="98194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Jeremiah 17:5-10</a:t>
            </a:r>
            <a:b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 </a:t>
            </a: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This is what the LORD says: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"Cursed is the one who trusts in man,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who depends on flesh for his strength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and whose heart turns away from the LORD.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6 </a:t>
            </a: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He will be like a bush in the wastelands;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he will not see prosperity when it comes.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He will dwell in the parched places of the desert,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in a salt land where no-one lives.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 </a:t>
            </a: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"But blessed is the man who trusts in the LORD,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whose confidence is in him.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1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745900-4617-48A6-06B4-CEFD5D8F38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AC2CDA-87CE-D504-EA0E-E01591939411}"/>
              </a:ext>
            </a:extLst>
          </p:cNvPr>
          <p:cNvSpPr/>
          <p:nvPr/>
        </p:nvSpPr>
        <p:spPr>
          <a:xfrm>
            <a:off x="8929525" y="6323112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Photo by Joe Woods on 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Unsplash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9C60DC-79EA-FBD8-EB42-3605D0C1E1CC}"/>
              </a:ext>
            </a:extLst>
          </p:cNvPr>
          <p:cNvSpPr/>
          <p:nvPr/>
        </p:nvSpPr>
        <p:spPr>
          <a:xfrm>
            <a:off x="525240" y="2751912"/>
            <a:ext cx="5898271" cy="371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indent="-177800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God examines our thoughts </a:t>
            </a:r>
          </a:p>
          <a:p>
            <a:pPr marL="363538" indent="-177800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He’ll reward us according to our ways and deeds</a:t>
            </a:r>
          </a:p>
          <a:p>
            <a:pPr marL="363538" indent="-177800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Model God’s character</a:t>
            </a:r>
          </a:p>
          <a:p>
            <a:pPr marL="363538" indent="-177800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The intentions in our heart matter</a:t>
            </a:r>
          </a:p>
          <a:p>
            <a:pPr marL="363538" indent="-177800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Go forth and honour God!</a:t>
            </a:r>
          </a:p>
          <a:p>
            <a:pPr marL="185738" algn="ctr">
              <a:lnSpc>
                <a:spcPct val="114000"/>
              </a:lnSpc>
            </a:pPr>
            <a:r>
              <a:rPr lang="en-AU" sz="1800" dirty="0">
                <a:solidFill>
                  <a:schemeClr val="tx1"/>
                </a:solidFill>
                <a:latin typeface="Avenir Book" panose="02000503020000020003" pitchFamily="2" charset="0"/>
              </a:rPr>
              <a:t>- Toni Collier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AA7A2-8AC7-47D1-C106-6127E6DAD1C2}"/>
              </a:ext>
            </a:extLst>
          </p:cNvPr>
          <p:cNvSpPr/>
          <p:nvPr/>
        </p:nvSpPr>
        <p:spPr>
          <a:xfrm>
            <a:off x="6423511" y="638926"/>
            <a:ext cx="5169406" cy="40050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Jer</a:t>
            </a:r>
            <a:r>
              <a:rPr lang="en-US" sz="2800" b="1" dirty="0">
                <a:solidFill>
                  <a:schemeClr val="tx1"/>
                </a:solidFill>
                <a:latin typeface="Avenir Black" panose="02000503020000020003" pitchFamily="2" charset="0"/>
              </a:rPr>
              <a:t> 17:10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But I, the Lord, search all hearts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and examine secret motives.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I give all people their due rewards,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according to what their actions deserve.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313044-83B8-A431-CAED-E55A9D552D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729" y="638926"/>
            <a:ext cx="3779728" cy="172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99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551D24-5342-8E85-3DF7-932AA4ADE2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15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87CE92-8394-E4AD-9C11-3F37CE16FEA2}"/>
              </a:ext>
            </a:extLst>
          </p:cNvPr>
          <p:cNvSpPr/>
          <p:nvPr/>
        </p:nvSpPr>
        <p:spPr>
          <a:xfrm>
            <a:off x="8929525" y="6323112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Photo by Joe Woods on 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Unsplash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9C60DC-79EA-FBD8-EB42-3605D0C1E1CC}"/>
              </a:ext>
            </a:extLst>
          </p:cNvPr>
          <p:cNvSpPr/>
          <p:nvPr/>
        </p:nvSpPr>
        <p:spPr>
          <a:xfrm>
            <a:off x="599372" y="3226682"/>
            <a:ext cx="5712528" cy="3450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638" indent="-138113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Life can make us battle weary</a:t>
            </a:r>
          </a:p>
          <a:p>
            <a:pPr marL="274638" indent="-138113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Can make us reluctant to plan… </a:t>
            </a:r>
          </a:p>
          <a:p>
            <a:pPr marL="274638" indent="-138113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God has good things planned</a:t>
            </a:r>
          </a:p>
          <a:p>
            <a:pPr marL="274638" indent="-138113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Nothing can change that </a:t>
            </a:r>
          </a:p>
          <a:p>
            <a:pPr marL="274638" indent="-138113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Begin to believe again </a:t>
            </a:r>
          </a:p>
          <a:p>
            <a:pPr marL="136525" algn="ctr">
              <a:lnSpc>
                <a:spcPct val="114000"/>
              </a:lnSpc>
            </a:pPr>
            <a:r>
              <a:rPr lang="en-AU" sz="1800" dirty="0">
                <a:solidFill>
                  <a:schemeClr val="tx1"/>
                </a:solidFill>
                <a:latin typeface="Avenir Book" panose="02000503020000020003" pitchFamily="2" charset="0"/>
              </a:rPr>
              <a:t>- Rachel G. Scott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AA7A2-8AC7-47D1-C106-6127E6DAD1C2}"/>
              </a:ext>
            </a:extLst>
          </p:cNvPr>
          <p:cNvSpPr/>
          <p:nvPr/>
        </p:nvSpPr>
        <p:spPr>
          <a:xfrm>
            <a:off x="4800600" y="736934"/>
            <a:ext cx="6532991" cy="25313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Jer</a:t>
            </a:r>
            <a:r>
              <a:rPr lang="en-US" sz="2800" b="1" dirty="0">
                <a:solidFill>
                  <a:schemeClr val="tx1"/>
                </a:solidFill>
                <a:latin typeface="Avenir Black" panose="02000503020000020003" pitchFamily="2" charset="0"/>
              </a:rPr>
              <a:t> 17:11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" panose="02000503020000020003" pitchFamily="2" charset="0"/>
              </a:rPr>
              <a:t>For I know the plans I have for you,” says the Lord. “They are plans for good and not for disaster, to give you a future and a hope…”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B00A9A-7929-8F20-956A-B2ECE1ED0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4674" r="25247" b="13816"/>
          <a:stretch/>
        </p:blipFill>
        <p:spPr bwMode="auto">
          <a:xfrm>
            <a:off x="2348637" y="180454"/>
            <a:ext cx="1651864" cy="324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947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731DD5-6D41-F36D-5798-73D25E0A3C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E3ABC4-22C0-3A4D-FC38-01A0A67C51B0}"/>
              </a:ext>
            </a:extLst>
          </p:cNvPr>
          <p:cNvSpPr/>
          <p:nvPr/>
        </p:nvSpPr>
        <p:spPr>
          <a:xfrm>
            <a:off x="8929525" y="6323112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Photo by Joe Woods on 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Unsplash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9C60DC-79EA-FBD8-EB42-3605D0C1E1CC}"/>
              </a:ext>
            </a:extLst>
          </p:cNvPr>
          <p:cNvSpPr/>
          <p:nvPr/>
        </p:nvSpPr>
        <p:spPr>
          <a:xfrm>
            <a:off x="493599" y="3349587"/>
            <a:ext cx="6173246" cy="3166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God is not hiding but waiting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Your history doesn’t disqualify you 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Don’t get distracted 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If you’ve stepped back, step in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Wholeheartedly seek God 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You will find Him</a:t>
            </a:r>
          </a:p>
          <a:p>
            <a:pPr marL="185738" algn="ctr">
              <a:lnSpc>
                <a:spcPct val="114000"/>
              </a:lnSpc>
              <a:buClr>
                <a:srgbClr val="FFC000"/>
              </a:buClr>
            </a:pPr>
            <a:r>
              <a:rPr lang="en-AU" sz="1800" dirty="0">
                <a:solidFill>
                  <a:schemeClr val="tx1"/>
                </a:solidFill>
                <a:latin typeface="Avenir" panose="02000503020000020003" pitchFamily="2" charset="0"/>
              </a:rPr>
              <a:t>- Christine Caine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AA7A2-8AC7-47D1-C106-6127E6DAD1C2}"/>
              </a:ext>
            </a:extLst>
          </p:cNvPr>
          <p:cNvSpPr/>
          <p:nvPr/>
        </p:nvSpPr>
        <p:spPr>
          <a:xfrm>
            <a:off x="5511800" y="604633"/>
            <a:ext cx="580673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Jer</a:t>
            </a:r>
            <a:r>
              <a:rPr lang="en-US" sz="2800" b="1" dirty="0">
                <a:solidFill>
                  <a:schemeClr val="tx1"/>
                </a:solidFill>
                <a:latin typeface="Avenir Black" panose="02000503020000020003" pitchFamily="2" charset="0"/>
              </a:rPr>
              <a:t> 29:13</a:t>
            </a:r>
          </a:p>
          <a:p>
            <a:r>
              <a:rPr lang="en-US" sz="2800" dirty="0">
                <a:solidFill>
                  <a:schemeClr val="tx1"/>
                </a:solidFill>
                <a:latin typeface="Avenir" panose="02000503020000020003" pitchFamily="2" charset="0"/>
              </a:rPr>
              <a:t>‘If you look for me wholeheartedly, you will find me….’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52DBA-0692-D0C3-C4EA-3FF72FC67F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900" y="604633"/>
            <a:ext cx="2136322" cy="240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50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B70368-5870-3B40-E945-A7622E8A7F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5E3340-A8E7-B07B-F9DF-F7D7E93599F2}"/>
              </a:ext>
            </a:extLst>
          </p:cNvPr>
          <p:cNvSpPr/>
          <p:nvPr/>
        </p:nvSpPr>
        <p:spPr>
          <a:xfrm>
            <a:off x="8929525" y="6323112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Photo by Joe Woods on 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Unsplash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9C60DC-79EA-FBD8-EB42-3605D0C1E1CC}"/>
              </a:ext>
            </a:extLst>
          </p:cNvPr>
          <p:cNvSpPr/>
          <p:nvPr/>
        </p:nvSpPr>
        <p:spPr>
          <a:xfrm>
            <a:off x="777804" y="2830721"/>
            <a:ext cx="6804096" cy="2581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6525" indent="-136525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It’s easy to feel in adequate in our relationship with God</a:t>
            </a:r>
          </a:p>
          <a:p>
            <a:pPr marL="136525" indent="-136525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God has access to all of who we are</a:t>
            </a:r>
          </a:p>
          <a:p>
            <a:pPr marL="136525" indent="-136525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Seek God with every part of who we are</a:t>
            </a:r>
          </a:p>
          <a:p>
            <a:pPr algn="ctr">
              <a:lnSpc>
                <a:spcPct val="114000"/>
              </a:lnSpc>
            </a:pPr>
            <a:r>
              <a:rPr lang="en-AU" sz="1800" dirty="0">
                <a:solidFill>
                  <a:schemeClr val="tx1"/>
                </a:solidFill>
                <a:latin typeface="Avenir" panose="02000503020000020003" pitchFamily="2" charset="0"/>
              </a:rPr>
              <a:t>- Jo Saxton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AA7A2-8AC7-47D1-C106-6127E6DAD1C2}"/>
              </a:ext>
            </a:extLst>
          </p:cNvPr>
          <p:cNvSpPr/>
          <p:nvPr/>
        </p:nvSpPr>
        <p:spPr>
          <a:xfrm>
            <a:off x="5676900" y="692234"/>
            <a:ext cx="5742058" cy="1548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Jer</a:t>
            </a:r>
            <a:r>
              <a:rPr lang="en-US" sz="2800" b="1" dirty="0">
                <a:solidFill>
                  <a:schemeClr val="tx1"/>
                </a:solidFill>
                <a:latin typeface="Avenir Black" panose="02000503020000020003" pitchFamily="2" charset="0"/>
              </a:rPr>
              <a:t> 29:13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" panose="02000503020000020003" pitchFamily="2" charset="0"/>
              </a:rPr>
              <a:t>If you look for me wholeheartedly, you will find me….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356BB-B213-6D7C-9704-5C07A9061F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404" y="692234"/>
            <a:ext cx="3654365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49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9F8EDD-8B1F-5570-87F9-C788EA198C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1E7384-19FD-C6D2-7807-402C3875B6A0}"/>
              </a:ext>
            </a:extLst>
          </p:cNvPr>
          <p:cNvSpPr/>
          <p:nvPr/>
        </p:nvSpPr>
        <p:spPr>
          <a:xfrm>
            <a:off x="8929525" y="6323112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Photo by Joe Woods on 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Unsplash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9C60DC-79EA-FBD8-EB42-3605D0C1E1CC}"/>
              </a:ext>
            </a:extLst>
          </p:cNvPr>
          <p:cNvSpPr/>
          <p:nvPr/>
        </p:nvSpPr>
        <p:spPr>
          <a:xfrm>
            <a:off x="468533" y="2003266"/>
            <a:ext cx="5646233" cy="46417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Are you going through struggles?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Realize God is your only hope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He’s the only one who truly loves you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God is out looking for you 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God’s been looking for you all along</a:t>
            </a:r>
          </a:p>
          <a:p>
            <a:pPr marL="185738" algn="ctr">
              <a:lnSpc>
                <a:spcPct val="114000"/>
              </a:lnSpc>
            </a:pPr>
            <a:r>
              <a:rPr lang="en-AU" sz="1800" dirty="0">
                <a:solidFill>
                  <a:schemeClr val="tx1"/>
                </a:solidFill>
                <a:latin typeface="Avenir" panose="02000503020000020003" pitchFamily="2" charset="0"/>
              </a:rPr>
              <a:t>- Ronnie Brumley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AA7A2-8AC7-47D1-C106-6127E6DAD1C2}"/>
              </a:ext>
            </a:extLst>
          </p:cNvPr>
          <p:cNvSpPr/>
          <p:nvPr/>
        </p:nvSpPr>
        <p:spPr>
          <a:xfrm>
            <a:off x="6114766" y="745513"/>
            <a:ext cx="5357234" cy="30225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Jer</a:t>
            </a:r>
            <a:r>
              <a:rPr lang="en-US" sz="2800" b="1" dirty="0">
                <a:solidFill>
                  <a:schemeClr val="tx1"/>
                </a:solidFill>
                <a:latin typeface="Avenir Black" panose="02000503020000020003" pitchFamily="2" charset="0"/>
              </a:rPr>
              <a:t> 31:3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" panose="02000503020000020003" pitchFamily="2" charset="0"/>
              </a:rPr>
              <a:t>Long ago the Lord said to Israel: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" panose="02000503020000020003" pitchFamily="2" charset="0"/>
              </a:rPr>
              <a:t>‘I have loved you, my people, with an everlasting love.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" panose="02000503020000020003" pitchFamily="2" charset="0"/>
              </a:rPr>
              <a:t>With unfailing love I have drawn you to myself.’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8B976-07C7-C823-5EB0-55FA89C7EC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00" y="745513"/>
            <a:ext cx="4909518" cy="12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3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5CC7A9-1ADC-47EF-7B2B-16A325BD1F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02B23B-C726-4088-E153-7E8D5E6B3835}"/>
              </a:ext>
            </a:extLst>
          </p:cNvPr>
          <p:cNvSpPr/>
          <p:nvPr/>
        </p:nvSpPr>
        <p:spPr>
          <a:xfrm>
            <a:off x="8929525" y="6323112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Photo by Joe Woods on 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Unsplash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9C60DC-79EA-FBD8-EB42-3605D0C1E1CC}"/>
              </a:ext>
            </a:extLst>
          </p:cNvPr>
          <p:cNvSpPr/>
          <p:nvPr/>
        </p:nvSpPr>
        <p:spPr>
          <a:xfrm>
            <a:off x="379955" y="2860852"/>
            <a:ext cx="7123819" cy="3867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God refreshes the weary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Give your burdens and anxieties to God 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God intervenes and it makes a difference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Tell God about your struggles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Wait and listen for what He tells you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God will refreshen and strengthen you </a:t>
            </a:r>
          </a:p>
          <a:p>
            <a:pPr marL="185738" algn="ctr">
              <a:lnSpc>
                <a:spcPct val="114000"/>
              </a:lnSpc>
            </a:pPr>
            <a:r>
              <a:rPr lang="en-AU" sz="1800" dirty="0">
                <a:solidFill>
                  <a:schemeClr val="tx1"/>
                </a:solidFill>
                <a:latin typeface="Avenir" panose="02000503020000020003" pitchFamily="2" charset="0"/>
              </a:rPr>
              <a:t>- Nicky and </a:t>
            </a:r>
            <a:r>
              <a:rPr lang="en-AU" sz="1800" dirty="0" err="1">
                <a:solidFill>
                  <a:schemeClr val="tx1"/>
                </a:solidFill>
                <a:latin typeface="Avenir" panose="02000503020000020003" pitchFamily="2" charset="0"/>
              </a:rPr>
              <a:t>Sila</a:t>
            </a:r>
            <a:r>
              <a:rPr lang="en-AU" sz="1800" dirty="0">
                <a:solidFill>
                  <a:schemeClr val="tx1"/>
                </a:solidFill>
                <a:latin typeface="Avenir" panose="02000503020000020003" pitchFamily="2" charset="0"/>
              </a:rPr>
              <a:t> Lee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AA7A2-8AC7-47D1-C106-6127E6DAD1C2}"/>
              </a:ext>
            </a:extLst>
          </p:cNvPr>
          <p:cNvSpPr/>
          <p:nvPr/>
        </p:nvSpPr>
        <p:spPr>
          <a:xfrm>
            <a:off x="6092099" y="736347"/>
            <a:ext cx="5215542" cy="1548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Jer</a:t>
            </a:r>
            <a:r>
              <a:rPr lang="en-US" sz="2800" b="1" dirty="0">
                <a:solidFill>
                  <a:schemeClr val="tx1"/>
                </a:solidFill>
                <a:latin typeface="Avenir Black" panose="02000503020000020003" pitchFamily="2" charset="0"/>
              </a:rPr>
              <a:t> 31:25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For I have given rest to the weary and joy to the sorrowing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76B82-1D31-EA89-42EF-5E3C095665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0" y="736347"/>
            <a:ext cx="4652099" cy="217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92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BCEAA3-873D-1EF0-A8BE-893FB5E14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0E9BBF-2E9C-BA3C-951D-7EA917B51650}"/>
              </a:ext>
            </a:extLst>
          </p:cNvPr>
          <p:cNvSpPr/>
          <p:nvPr/>
        </p:nvSpPr>
        <p:spPr>
          <a:xfrm>
            <a:off x="8929525" y="6323112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Photo by Joe Woods on 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Unsplash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9C60DC-79EA-FBD8-EB42-3605D0C1E1CC}"/>
              </a:ext>
            </a:extLst>
          </p:cNvPr>
          <p:cNvSpPr/>
          <p:nvPr/>
        </p:nvSpPr>
        <p:spPr>
          <a:xfrm>
            <a:off x="622334" y="2619636"/>
            <a:ext cx="6324566" cy="3632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 indent="-177800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Fatigue, overwork, burning out…</a:t>
            </a:r>
          </a:p>
          <a:p>
            <a:pPr marL="363538" indent="-177800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The edge of hopelessness</a:t>
            </a:r>
          </a:p>
          <a:p>
            <a:pPr marL="363538" indent="-177800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God speaks from a place of hope </a:t>
            </a:r>
          </a:p>
          <a:p>
            <a:pPr marL="363538" indent="-177800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God’s promises stand test of time</a:t>
            </a:r>
          </a:p>
          <a:p>
            <a:pPr marL="363538" indent="-177800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Hopeless doesn’t define tomorrow</a:t>
            </a:r>
          </a:p>
          <a:p>
            <a:pPr marL="363538" indent="-177800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God refreshes and satisfies the faint </a:t>
            </a:r>
          </a:p>
          <a:p>
            <a:pPr marL="185738" algn="ctr">
              <a:lnSpc>
                <a:spcPct val="114000"/>
              </a:lnSpc>
            </a:pPr>
            <a:r>
              <a:rPr lang="en-AU" sz="1800" dirty="0">
                <a:solidFill>
                  <a:schemeClr val="tx1"/>
                </a:solidFill>
                <a:latin typeface="Avenir" panose="02000503020000020003" pitchFamily="2" charset="0"/>
              </a:rPr>
              <a:t>- Jenni Wong </a:t>
            </a:r>
            <a:r>
              <a:rPr lang="en-AU" sz="1800" dirty="0" err="1">
                <a:solidFill>
                  <a:schemeClr val="tx1"/>
                </a:solidFill>
                <a:latin typeface="Avenir" panose="02000503020000020003" pitchFamily="2" charset="0"/>
              </a:rPr>
              <a:t>Clayville</a:t>
            </a:r>
            <a:endParaRPr lang="en-AU" sz="1800" dirty="0">
              <a:solidFill>
                <a:schemeClr val="tx1"/>
              </a:solidFill>
              <a:latin typeface="Avenir" panose="02000503020000020003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AA7A2-8AC7-47D1-C106-6127E6DAD1C2}"/>
              </a:ext>
            </a:extLst>
          </p:cNvPr>
          <p:cNvSpPr/>
          <p:nvPr/>
        </p:nvSpPr>
        <p:spPr>
          <a:xfrm>
            <a:off x="6527800" y="579526"/>
            <a:ext cx="4855301" cy="204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Jer</a:t>
            </a:r>
            <a:r>
              <a:rPr lang="en-US" sz="2800" b="1" dirty="0">
                <a:solidFill>
                  <a:schemeClr val="tx1"/>
                </a:solidFill>
                <a:latin typeface="Avenir Black" panose="02000503020000020003" pitchFamily="2" charset="0"/>
              </a:rPr>
              <a:t> 31:25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" panose="02000503020000020003" pitchFamily="2" charset="0"/>
              </a:rPr>
              <a:t>…For I have given rest to the weary and joy to the sorrowing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4718F9-7599-024B-0B25-E9C8242AC9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00" y="579526"/>
            <a:ext cx="5432170" cy="131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28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97CACE-0199-8EC6-5EB7-A2D99D0B43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48F72F6-2559-79C3-37D8-24FA18F94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139182"/>
              </p:ext>
            </p:extLst>
          </p:nvPr>
        </p:nvGraphicFramePr>
        <p:xfrm>
          <a:off x="427558" y="994031"/>
          <a:ext cx="11336883" cy="551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9585">
                  <a:extLst>
                    <a:ext uri="{9D8B030D-6E8A-4147-A177-3AD203B41FA5}">
                      <a16:colId xmlns:a16="http://schemas.microsoft.com/office/drawing/2014/main" val="4098832563"/>
                    </a:ext>
                  </a:extLst>
                </a:gridCol>
                <a:gridCol w="3393649">
                  <a:extLst>
                    <a:ext uri="{9D8B030D-6E8A-4147-A177-3AD203B41FA5}">
                      <a16:colId xmlns:a16="http://schemas.microsoft.com/office/drawing/2014/main" val="1206769112"/>
                    </a:ext>
                  </a:extLst>
                </a:gridCol>
                <a:gridCol w="3393649">
                  <a:extLst>
                    <a:ext uri="{9D8B030D-6E8A-4147-A177-3AD203B41FA5}">
                      <a16:colId xmlns:a16="http://schemas.microsoft.com/office/drawing/2014/main" val="3699102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err="1">
                          <a:latin typeface="Avenir Black" panose="02000503020000020003" pitchFamily="2" charset="0"/>
                        </a:rPr>
                        <a:t>Jer</a:t>
                      </a:r>
                      <a:r>
                        <a:rPr lang="en-US" sz="2000" b="1" i="0" dirty="0">
                          <a:latin typeface="Avenir Black" panose="02000503020000020003" pitchFamily="2" charset="0"/>
                        </a:rPr>
                        <a:t> 17:7, 9-10 </a:t>
                      </a:r>
                      <a:r>
                        <a:rPr lang="en-US" sz="2000" b="0" i="0" dirty="0">
                          <a:latin typeface="Avenir" panose="02000503020000020003" pitchFamily="2" charset="0"/>
                        </a:rPr>
                        <a:t>(x2)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err="1">
                          <a:latin typeface="Avenir Black" panose="02000503020000020003" pitchFamily="2" charset="0"/>
                        </a:rPr>
                        <a:t>Jer</a:t>
                      </a:r>
                      <a:r>
                        <a:rPr lang="en-US" sz="2000" b="1" i="0" dirty="0">
                          <a:latin typeface="Avenir Black" panose="02000503020000020003" pitchFamily="2" charset="0"/>
                        </a:rPr>
                        <a:t> 29:11, 13 </a:t>
                      </a:r>
                      <a:r>
                        <a:rPr lang="en-US" sz="2000" b="0" i="0" dirty="0">
                          <a:latin typeface="Avenir Medium" panose="02000503020000020003" pitchFamily="2" charset="0"/>
                        </a:rPr>
                        <a:t>(x2)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err="1">
                          <a:latin typeface="Avenir Black" panose="02000503020000020003" pitchFamily="2" charset="0"/>
                        </a:rPr>
                        <a:t>Jer</a:t>
                      </a:r>
                      <a:r>
                        <a:rPr lang="en-US" sz="2000" b="1" i="0" dirty="0">
                          <a:latin typeface="Avenir Black" panose="02000503020000020003" pitchFamily="2" charset="0"/>
                        </a:rPr>
                        <a:t> 31:3, 25 </a:t>
                      </a:r>
                      <a:r>
                        <a:rPr lang="en-US" sz="2000" b="0" i="0" dirty="0">
                          <a:latin typeface="Avenir" panose="02000503020000020003" pitchFamily="2" charset="0"/>
                        </a:rPr>
                        <a:t>(x2)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347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But blessed are those who trust in the Lord and have made the </a:t>
                      </a:r>
                      <a:r>
                        <a:rPr lang="en-AU" sz="1800" b="0" i="0" u="none" strike="noStrike" cap="small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Lord</a:t>
                      </a:r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 their hope and confidence. (v7)</a:t>
                      </a:r>
                    </a:p>
                    <a:p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  <a:p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The human heart is the most deceitful of all things, and desperately wicked.</a:t>
                      </a:r>
                    </a:p>
                    <a:p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Who really knows how bad it is?</a:t>
                      </a:r>
                    </a:p>
                    <a:p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But I, the Lord, search all hearts</a:t>
                      </a:r>
                    </a:p>
                    <a:p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and examine secret motives.</a:t>
                      </a:r>
                    </a:p>
                    <a:p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I give all people their due rewards, according to what their actions deserve. (v9-10)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For I know the plans I have for you, says the </a:t>
                      </a:r>
                      <a:r>
                        <a:rPr lang="en-AU" sz="1800" b="0" i="0" u="none" strike="noStrike" cap="small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Lord</a:t>
                      </a:r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. They are plans for good and not for disaster, to give you a future and a hope…. (v11)</a:t>
                      </a:r>
                    </a:p>
                    <a:p>
                      <a:endParaRPr lang="en-AU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Avenir" panose="02000503020000020003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If you look for me wholeheartedly, you will find me…. (v13)</a:t>
                      </a:r>
                    </a:p>
                    <a:p>
                      <a:endParaRPr lang="en-US" sz="1800" b="0" i="0" dirty="0">
                        <a:latin typeface="Avenir" panose="02000503020000020003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Long ago the </a:t>
                      </a:r>
                      <a:r>
                        <a:rPr lang="en-AU" sz="1800" b="0" i="0" u="none" strike="noStrike" cap="small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Lord</a:t>
                      </a:r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 said to Israel:</a:t>
                      </a:r>
                    </a:p>
                    <a:p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I have loved you, my people, with an everlasting love. With unfailing love I have drawn you to myself. (v3)</a:t>
                      </a:r>
                    </a:p>
                    <a:p>
                      <a:endParaRPr lang="en-AU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Avenir" panose="02000503020000020003" pitchFamily="2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For I have given rest to the weary and joy to the sorrowing. (v25)</a:t>
                      </a:r>
                    </a:p>
                    <a:p>
                      <a:endParaRPr lang="en-US" sz="1800" b="0" i="0" dirty="0">
                        <a:latin typeface="Avenir" panose="02000503020000020003" pitchFamily="2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25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Jer</a:t>
                      </a:r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 17: God lays out Judah’s sin: their worship of pagan idols. Therefore, Judah faces punishment as exiles at the hands of its enemies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AU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Jer</a:t>
                      </a:r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 29: A letter sent to the people who had been deported because of their disobedience to remind them of God’s purposes for them even in exile</a:t>
                      </a:r>
                      <a:endParaRPr lang="en-US" sz="1800" b="0" i="0" dirty="0">
                        <a:latin typeface="Avenir" panose="02000503020000020003" pitchFamily="2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AU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Jer</a:t>
                      </a:r>
                      <a:r>
                        <a:rPr lang="en-AU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Avenir" panose="02000503020000020003" pitchFamily="2" charset="0"/>
                          <a:ea typeface="+mn-ea"/>
                          <a:cs typeface="+mn-cs"/>
                          <a:sym typeface="Arial"/>
                        </a:rPr>
                        <a:t> 31: God’s message of hope and restoration when he brings his people back from captivity. and they will ‘live together in peace and happiness’ (v24)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06029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B8FC616-FD32-32FE-8A23-2BAB852D8010}"/>
              </a:ext>
            </a:extLst>
          </p:cNvPr>
          <p:cNvSpPr/>
          <p:nvPr/>
        </p:nvSpPr>
        <p:spPr>
          <a:xfrm>
            <a:off x="526870" y="223266"/>
            <a:ext cx="10907843" cy="637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AU" sz="3200" b="1" dirty="0">
                <a:solidFill>
                  <a:schemeClr val="tx1"/>
                </a:solidFill>
                <a:latin typeface="Avenir Blac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Summary </a:t>
            </a:r>
            <a:r>
              <a:rPr lang="en-AU" sz="3200" b="1" dirty="0">
                <a:solidFill>
                  <a:schemeClr val="tx1"/>
                </a:solidFill>
                <a:latin typeface="Avenir Medium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of </a:t>
            </a:r>
            <a:r>
              <a:rPr lang="en-AU" sz="3200" b="1" dirty="0" err="1">
                <a:solidFill>
                  <a:schemeClr val="tx1"/>
                </a:solidFill>
                <a:latin typeface="Avenir Medium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YouVersion</a:t>
            </a:r>
            <a:r>
              <a:rPr lang="en-AU" sz="3200" dirty="0">
                <a:solidFill>
                  <a:schemeClr val="tx1"/>
                </a:solidFill>
                <a:latin typeface="Avenir Medium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vlogger’s texts</a:t>
            </a:r>
            <a:endParaRPr lang="en-AU" sz="3200" dirty="0">
              <a:solidFill>
                <a:schemeClr val="tx1"/>
              </a:solidFill>
              <a:latin typeface="Avenir Medium" panose="02000503020000020003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36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08382A-7FB9-9A05-97D5-4B8EFFC812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867142-DB9E-0058-C453-50802BA788EC}"/>
              </a:ext>
            </a:extLst>
          </p:cNvPr>
          <p:cNvSpPr/>
          <p:nvPr/>
        </p:nvSpPr>
        <p:spPr>
          <a:xfrm>
            <a:off x="720001" y="2731785"/>
            <a:ext cx="4296499" cy="3855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AU" sz="2800" b="1" dirty="0" err="1">
                <a:latin typeface="Avenir Black" panose="02000503020000020003" pitchFamily="2" charset="0"/>
              </a:rPr>
              <a:t>Jer</a:t>
            </a:r>
            <a:r>
              <a:rPr lang="en-AU" sz="2800" b="1" dirty="0">
                <a:latin typeface="Avenir Black" panose="02000503020000020003" pitchFamily="2" charset="0"/>
              </a:rPr>
              <a:t> 13:17</a:t>
            </a:r>
          </a:p>
          <a:p>
            <a:pPr>
              <a:lnSpc>
                <a:spcPct val="114000"/>
              </a:lnSpc>
            </a:pPr>
            <a:r>
              <a:rPr lang="en-AU" sz="2800" dirty="0">
                <a:latin typeface="Avenir" panose="02000503020000020003" pitchFamily="2" charset="0"/>
              </a:rPr>
              <a:t>…if you still refuse to listen, I will weep alone because of your pride. </a:t>
            </a:r>
          </a:p>
          <a:p>
            <a:pPr>
              <a:lnSpc>
                <a:spcPct val="114000"/>
              </a:lnSpc>
            </a:pPr>
            <a:r>
              <a:rPr lang="en-AU" sz="2800" dirty="0">
                <a:latin typeface="Avenir" panose="02000503020000020003" pitchFamily="2" charset="0"/>
              </a:rPr>
              <a:t>My eyes will overflow with tears, because the Lord’s flock will be led away into exile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89EC09-490B-D129-99ED-BE4B237C76D7}"/>
              </a:ext>
            </a:extLst>
          </p:cNvPr>
          <p:cNvSpPr/>
          <p:nvPr/>
        </p:nvSpPr>
        <p:spPr>
          <a:xfrm>
            <a:off x="7886701" y="2957328"/>
            <a:ext cx="4050196" cy="3202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5425" indent="-225425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latin typeface="Avenir" panose="02000503020000020003" pitchFamily="2" charset="0"/>
              </a:rPr>
              <a:t>Jeremiah’s prophetic warnings were mostly ignored</a:t>
            </a:r>
          </a:p>
          <a:p>
            <a:pPr marL="225425" indent="-225425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latin typeface="Avenir" panose="02000503020000020003" pitchFamily="2" charset="0"/>
              </a:rPr>
              <a:t>He responded with sorrowful tears of mourning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4026F-DB40-8107-54C0-922D4C3D62E3}"/>
              </a:ext>
            </a:extLst>
          </p:cNvPr>
          <p:cNvSpPr/>
          <p:nvPr/>
        </p:nvSpPr>
        <p:spPr>
          <a:xfrm>
            <a:off x="720001" y="737252"/>
            <a:ext cx="4621778" cy="640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AU" sz="3200" b="1" dirty="0">
                <a:solidFill>
                  <a:schemeClr val="bg1">
                    <a:lumMod val="85000"/>
                  </a:schemeClr>
                </a:solidFill>
                <a:latin typeface="Avenir Blac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The ‘weeping prophet’</a:t>
            </a:r>
            <a:endParaRPr lang="en-AU" sz="3200" b="1" dirty="0">
              <a:solidFill>
                <a:schemeClr val="bg1">
                  <a:lumMod val="85000"/>
                </a:schemeClr>
              </a:solidFill>
              <a:latin typeface="Avenir Black" panose="02000503020000020003" pitchFamily="2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15E977-C885-7D0F-2916-68218E8857AB}"/>
              </a:ext>
            </a:extLst>
          </p:cNvPr>
          <p:cNvSpPr/>
          <p:nvPr/>
        </p:nvSpPr>
        <p:spPr>
          <a:xfrm>
            <a:off x="8866826" y="6279478"/>
            <a:ext cx="3070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Photo by Tom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Pumford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on 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Unsplash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30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252CE6F-9027-C680-7F20-BDFB2789DF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73E3C-70C5-58D1-19E3-1A1EC9CE23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867142-DB9E-0058-C453-50802BA788EC}"/>
              </a:ext>
            </a:extLst>
          </p:cNvPr>
          <p:cNvSpPr/>
          <p:nvPr/>
        </p:nvSpPr>
        <p:spPr>
          <a:xfrm>
            <a:off x="704580" y="1638300"/>
            <a:ext cx="5391420" cy="3967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14000"/>
              </a:lnSpc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In Jeremiah we see that the excellence comes from a life of faith, from being more interested in God than in self, and has almost nothing to do with comfort or esteem or achievement</a:t>
            </a:r>
          </a:p>
          <a:p>
            <a:pPr algn="ctr">
              <a:lnSpc>
                <a:spcPct val="114000"/>
              </a:lnSpc>
            </a:pPr>
            <a:r>
              <a:rPr lang="en-AU" sz="1800" dirty="0">
                <a:solidFill>
                  <a:schemeClr val="tx1"/>
                </a:solidFill>
                <a:latin typeface="Avenir" panose="02000503020000020003" pitchFamily="2" charset="0"/>
              </a:rPr>
              <a:t>- Eugene Peterson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89EC09-490B-D129-99ED-BE4B237C76D7}"/>
              </a:ext>
            </a:extLst>
          </p:cNvPr>
          <p:cNvSpPr/>
          <p:nvPr/>
        </p:nvSpPr>
        <p:spPr>
          <a:xfrm>
            <a:off x="6324600" y="1638300"/>
            <a:ext cx="5147400" cy="3897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14000"/>
              </a:lnSpc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Although it has been 2,500 years since the Lord cried out to a rebellious generation through Jeremiah, the ancient paths remain the clearest solution to the crisis of our day</a:t>
            </a:r>
          </a:p>
          <a:p>
            <a:pPr algn="ctr">
              <a:lnSpc>
                <a:spcPct val="114000"/>
              </a:lnSpc>
            </a:pPr>
            <a:r>
              <a:rPr lang="en-AU" sz="1800" dirty="0">
                <a:solidFill>
                  <a:schemeClr val="tx1"/>
                </a:solidFill>
                <a:latin typeface="Avenir" panose="02000503020000020003" pitchFamily="2" charset="0"/>
              </a:rPr>
              <a:t>- Jenny Oliphant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4026F-DB40-8107-54C0-922D4C3D62E3}"/>
              </a:ext>
            </a:extLst>
          </p:cNvPr>
          <p:cNvSpPr/>
          <p:nvPr/>
        </p:nvSpPr>
        <p:spPr>
          <a:xfrm>
            <a:off x="704580" y="612155"/>
            <a:ext cx="5936240" cy="640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AU" sz="3200" b="1" dirty="0">
                <a:solidFill>
                  <a:schemeClr val="tx1"/>
                </a:solidFill>
                <a:latin typeface="Avenir Blac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What we learn from Jeremiah</a:t>
            </a:r>
            <a:endParaRPr lang="en-AU" sz="3200" b="1" dirty="0">
              <a:solidFill>
                <a:schemeClr val="tx1"/>
              </a:solidFill>
              <a:latin typeface="Avenir Black" panose="02000503020000020003" pitchFamily="2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319371-F17A-1BB6-9587-ADEF10769733}"/>
              </a:ext>
            </a:extLst>
          </p:cNvPr>
          <p:cNvSpPr/>
          <p:nvPr/>
        </p:nvSpPr>
        <p:spPr>
          <a:xfrm>
            <a:off x="8192858" y="6221512"/>
            <a:ext cx="3060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Photo by Mona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Eendra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 on 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Unsplash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8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6354" y="297563"/>
            <a:ext cx="981940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Jeremiah 17:5-10 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8 </a:t>
            </a: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He will be like a tree planted by the water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that sends out its roots by the stream.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It does not fear when heat comes;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its leaves are always green.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It has no worries in a year of drought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and never fails to bear fruit."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9 </a:t>
            </a: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heart is deceitful above all things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and beyond cure.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Who can understand it?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 </a:t>
            </a: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"I the LORD search the heart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and examine the mind,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to reward a man according to his conduct,</a:t>
            </a: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according to what his deeds deserve."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300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328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30EE6E-D064-A90C-5826-54D4B0321E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89EC09-490B-D129-99ED-BE4B237C76D7}"/>
              </a:ext>
            </a:extLst>
          </p:cNvPr>
          <p:cNvSpPr/>
          <p:nvPr/>
        </p:nvSpPr>
        <p:spPr>
          <a:xfrm>
            <a:off x="7309384" y="1828438"/>
            <a:ext cx="4476215" cy="4494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AU" sz="2800" b="1" dirty="0">
                <a:latin typeface="Avenir Black" panose="02000503020000020003" pitchFamily="2" charset="0"/>
              </a:rPr>
              <a:t>Tone of Lamentations:</a:t>
            </a:r>
          </a:p>
          <a:p>
            <a:pPr marL="215900" indent="-215900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latin typeface="Avenir" panose="02000503020000020003" pitchFamily="2" charset="0"/>
              </a:rPr>
              <a:t> Suffering and misfortune happen</a:t>
            </a:r>
          </a:p>
          <a:p>
            <a:pPr marL="215900" indent="-215900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latin typeface="Avenir" panose="02000503020000020003" pitchFamily="2" charset="0"/>
              </a:rPr>
              <a:t>Their cause is sought and found</a:t>
            </a:r>
          </a:p>
          <a:p>
            <a:pPr marL="215900" indent="-215900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latin typeface="Avenir" panose="02000503020000020003" pitchFamily="2" charset="0"/>
              </a:rPr>
              <a:t>A contented future is foreseen </a:t>
            </a:r>
          </a:p>
          <a:p>
            <a:pPr marL="215900" indent="-215900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latin typeface="Avenir" panose="02000503020000020003" pitchFamily="2" charset="0"/>
              </a:rPr>
              <a:t>After repentance and a return to God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4026F-DB40-8107-54C0-922D4C3D62E3}"/>
              </a:ext>
            </a:extLst>
          </p:cNvPr>
          <p:cNvSpPr/>
          <p:nvPr/>
        </p:nvSpPr>
        <p:spPr>
          <a:xfrm>
            <a:off x="548015" y="670331"/>
            <a:ext cx="2789546" cy="640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AU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venir Blac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Lamentations</a:t>
            </a:r>
            <a:endParaRPr lang="en-AU" sz="3200" b="1" dirty="0">
              <a:solidFill>
                <a:schemeClr val="accent4">
                  <a:lumMod val="20000"/>
                  <a:lumOff val="80000"/>
                </a:schemeClr>
              </a:solidFill>
              <a:latin typeface="Avenir Black" panose="02000503020000020003" pitchFamily="2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5C0A49-DD1E-4F84-4DC0-E6C31EBDF765}"/>
              </a:ext>
            </a:extLst>
          </p:cNvPr>
          <p:cNvSpPr txBox="1"/>
          <p:nvPr/>
        </p:nvSpPr>
        <p:spPr>
          <a:xfrm>
            <a:off x="548015" y="1828438"/>
            <a:ext cx="5674985" cy="4496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>
                <a:solidFill>
                  <a:schemeClr val="bg1"/>
                </a:solidFill>
                <a:latin typeface="Avenir Black" panose="02000503020000020003" pitchFamily="2" charset="0"/>
              </a:rPr>
              <a:t>Lamentations 3:22-24</a:t>
            </a:r>
            <a:endParaRPr lang="en-US" sz="28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bg1"/>
                </a:solidFill>
                <a:latin typeface="Avenir" panose="02000503020000020003" pitchFamily="2" charset="0"/>
              </a:rPr>
              <a:t>The faithful love of the Lord never ends! His mercies never cease.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bg1"/>
                </a:solidFill>
                <a:latin typeface="Avenir" panose="02000503020000020003" pitchFamily="2" charset="0"/>
              </a:rPr>
              <a:t>Great is his faithfulness; his mercies begin afresh each morning.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bg1"/>
                </a:solidFill>
                <a:latin typeface="Avenir" panose="02000503020000020003" pitchFamily="2" charset="0"/>
              </a:rPr>
              <a:t>I say to myself, “The Lord is my inheritance; therefore, I will hope in him!”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E198F1-B3B2-4A4E-559B-BCBFBBA353E0}"/>
              </a:ext>
            </a:extLst>
          </p:cNvPr>
          <p:cNvSpPr/>
          <p:nvPr/>
        </p:nvSpPr>
        <p:spPr>
          <a:xfrm>
            <a:off x="8144309" y="6323180"/>
            <a:ext cx="3499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Photo by Joshua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Woroniecki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 on 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Unsplash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01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B1AB0-B798-D96E-A3B5-FACBCD505F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35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E199FD-1654-5BA0-1A24-9E4D858B91E0}"/>
              </a:ext>
            </a:extLst>
          </p:cNvPr>
          <p:cNvSpPr/>
          <p:nvPr/>
        </p:nvSpPr>
        <p:spPr>
          <a:xfrm>
            <a:off x="8779965" y="6468075"/>
            <a:ext cx="3151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Photo by Artem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Kovalev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 on 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Unsplash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0BA63-48C4-5547-7DBD-54230390E635}"/>
              </a:ext>
            </a:extLst>
          </p:cNvPr>
          <p:cNvSpPr/>
          <p:nvPr/>
        </p:nvSpPr>
        <p:spPr>
          <a:xfrm>
            <a:off x="548015" y="1447372"/>
            <a:ext cx="6134653" cy="3513782"/>
          </a:xfrm>
          <a:prstGeom prst="rect">
            <a:avLst/>
          </a:prstGeom>
          <a:solidFill>
            <a:srgbClr val="F1E6E2">
              <a:alpha val="40000"/>
            </a:srgbClr>
          </a:solidFill>
        </p:spPr>
        <p:txBody>
          <a:bodyPr wrap="square">
            <a:spAutoFit/>
          </a:bodyPr>
          <a:lstStyle/>
          <a:p>
            <a:pPr marL="136525" indent="-136525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>
                <a:latin typeface="Avenir" panose="02000503020000020003" pitchFamily="2" charset="0"/>
              </a:rPr>
              <a:t>Deliberately choose to lift your eyes up from your current circumstances</a:t>
            </a:r>
          </a:p>
          <a:p>
            <a:pPr marL="136525" indent="-136525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>
                <a:latin typeface="Avenir" panose="02000503020000020003" pitchFamily="2" charset="0"/>
              </a:rPr>
              <a:t>Turn to the Lord who will meet you because His mercy has never failed through all eternity</a:t>
            </a:r>
          </a:p>
          <a:p>
            <a:pPr marL="136525" indent="-136525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>
                <a:latin typeface="Avenir" panose="02000503020000020003" pitchFamily="2" charset="0"/>
              </a:rPr>
              <a:t>Daily expect God’s faithfulness and kindness—His mercy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166073-62B0-7706-A01F-EF328E49EAAD}"/>
              </a:ext>
            </a:extLst>
          </p:cNvPr>
          <p:cNvSpPr/>
          <p:nvPr/>
        </p:nvSpPr>
        <p:spPr>
          <a:xfrm>
            <a:off x="548015" y="670331"/>
            <a:ext cx="2965877" cy="640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AU" sz="3200" b="1" dirty="0">
                <a:solidFill>
                  <a:schemeClr val="tx1"/>
                </a:solidFill>
                <a:latin typeface="Avenir Blac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Our Challenge</a:t>
            </a:r>
            <a:endParaRPr lang="en-AU" sz="3200" b="1" dirty="0">
              <a:solidFill>
                <a:schemeClr val="tx1"/>
              </a:solidFill>
              <a:latin typeface="Avenir Black" panose="02000503020000020003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34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4B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7" name="Google Shape;87;p1"/>
          <p:cNvSpPr txBox="1">
            <a:spLocks noGrp="1"/>
          </p:cNvSpPr>
          <p:nvPr>
            <p:ph type="ctrTitle"/>
          </p:nvPr>
        </p:nvSpPr>
        <p:spPr>
          <a:xfrm>
            <a:off x="720000" y="1449389"/>
            <a:ext cx="5015638" cy="2075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Rockwell"/>
              <a:buNone/>
            </a:pPr>
            <a:r>
              <a:rPr lang="en-US"/>
              <a:t>Looking Back – </a:t>
            </a:r>
            <a:br>
              <a:rPr lang="en-US"/>
            </a:br>
            <a:r>
              <a:rPr lang="en-US"/>
              <a:t>Living Forward</a:t>
            </a:r>
            <a:endParaRPr/>
          </a:p>
        </p:txBody>
      </p:sp>
      <p:sp>
        <p:nvSpPr>
          <p:cNvPr id="88" name="Google Shape;88;p1"/>
          <p:cNvSpPr txBox="1">
            <a:spLocks noGrp="1"/>
          </p:cNvSpPr>
          <p:nvPr>
            <p:ph type="subTitle" idx="1"/>
          </p:nvPr>
        </p:nvSpPr>
        <p:spPr>
          <a:xfrm>
            <a:off x="720000" y="3830398"/>
            <a:ext cx="5015638" cy="121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Lessons for today, learned from Old Testament Prophets</a:t>
            </a:r>
            <a:endParaRPr/>
          </a:p>
        </p:txBody>
      </p:sp>
      <p:grpSp>
        <p:nvGrpSpPr>
          <p:cNvPr id="89" name="Google Shape;89;p1"/>
          <p:cNvGrpSpPr/>
          <p:nvPr/>
        </p:nvGrpSpPr>
        <p:grpSpPr>
          <a:xfrm>
            <a:off x="1925914" y="286753"/>
            <a:ext cx="2172608" cy="771782"/>
            <a:chOff x="4475991" y="462098"/>
            <a:chExt cx="3102496" cy="1102109"/>
          </a:xfrm>
        </p:grpSpPr>
        <p:sp>
          <p:nvSpPr>
            <p:cNvPr id="90" name="Google Shape;90;p1"/>
            <p:cNvSpPr/>
            <p:nvPr/>
          </p:nvSpPr>
          <p:spPr>
            <a:xfrm rot="600114">
              <a:off x="4532666" y="754398"/>
              <a:ext cx="694205" cy="713383"/>
            </a:xfrm>
            <a:custGeom>
              <a:avLst/>
              <a:gdLst/>
              <a:ahLst/>
              <a:cxnLst/>
              <a:rect l="l" t="t" r="r" b="b"/>
              <a:pathLst>
                <a:path w="58" h="60" extrusionOk="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 rot="600114">
              <a:off x="5791465" y="505937"/>
              <a:ext cx="587404" cy="943792"/>
            </a:xfrm>
            <a:custGeom>
              <a:avLst/>
              <a:gdLst/>
              <a:ahLst/>
              <a:cxnLst/>
              <a:rect l="l" t="t" r="r" b="b"/>
              <a:pathLst>
                <a:path w="49" h="79" extrusionOk="0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 rot="600114">
              <a:off x="7087193" y="757585"/>
              <a:ext cx="427203" cy="775416"/>
            </a:xfrm>
            <a:custGeom>
              <a:avLst/>
              <a:gdLst/>
              <a:ahLst/>
              <a:cxnLst/>
              <a:rect l="l" t="t" r="r" b="b"/>
              <a:pathLst>
                <a:path w="36" h="65" extrusionOk="0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93" name="Google Shape;93;p1"/>
          <p:cNvGrpSpPr/>
          <p:nvPr/>
        </p:nvGrpSpPr>
        <p:grpSpPr>
          <a:xfrm>
            <a:off x="1965597" y="5450653"/>
            <a:ext cx="2218352" cy="641300"/>
            <a:chOff x="4475992" y="5003195"/>
            <a:chExt cx="3167821" cy="915780"/>
          </a:xfrm>
        </p:grpSpPr>
        <p:sp>
          <p:nvSpPr>
            <p:cNvPr id="94" name="Google Shape;94;p1"/>
            <p:cNvSpPr/>
            <p:nvPr/>
          </p:nvSpPr>
          <p:spPr>
            <a:xfrm rot="5400000">
              <a:off x="5690691" y="5352589"/>
              <a:ext cx="749228" cy="383544"/>
            </a:xfrm>
            <a:custGeom>
              <a:avLst/>
              <a:gdLst/>
              <a:ahLst/>
              <a:cxnLst/>
              <a:rect l="l" t="t" r="r" b="b"/>
              <a:pathLst>
                <a:path w="66" h="34" extrusionOk="0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 rot="6274527">
              <a:off x="6910134" y="5062687"/>
              <a:ext cx="647637" cy="678578"/>
            </a:xfrm>
            <a:custGeom>
              <a:avLst/>
              <a:gdLst/>
              <a:ahLst/>
              <a:cxnLst/>
              <a:rect l="l" t="t" r="r" b="b"/>
              <a:pathLst>
                <a:path w="57" h="60" extrusionOk="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 rot="4430858">
              <a:off x="4571743" y="5071596"/>
              <a:ext cx="626472" cy="670149"/>
            </a:xfrm>
            <a:custGeom>
              <a:avLst/>
              <a:gdLst/>
              <a:ahLst/>
              <a:cxnLst/>
              <a:rect l="l" t="t" r="r" b="b"/>
              <a:pathLst>
                <a:path w="55" h="59" extrusionOk="0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pic>
        <p:nvPicPr>
          <p:cNvPr id="97" name="Google Shape;97;p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088" y="602657"/>
            <a:ext cx="5326462" cy="5250743"/>
          </a:xfrm>
          <a:custGeom>
            <a:avLst/>
            <a:gdLst/>
            <a:ahLst/>
            <a:cxnLst/>
            <a:rect l="l" t="t" r="r" b="b"/>
            <a:pathLst>
              <a:path w="5326462" h="5250743" extrusionOk="0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4B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4" name="Google Shape;154;p5"/>
          <p:cNvSpPr txBox="1">
            <a:spLocks noGrp="1"/>
          </p:cNvSpPr>
          <p:nvPr>
            <p:ph type="ctrTitle"/>
          </p:nvPr>
        </p:nvSpPr>
        <p:spPr>
          <a:xfrm>
            <a:off x="745000" y="1176371"/>
            <a:ext cx="5015638" cy="16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ckwell"/>
              <a:buNone/>
            </a:pPr>
            <a:r>
              <a:rPr lang="en-US"/>
              <a:t>Looking Back – </a:t>
            </a:r>
            <a:br>
              <a:rPr lang="en-US"/>
            </a:br>
            <a:r>
              <a:rPr lang="en-US"/>
              <a:t>Living Forward</a:t>
            </a:r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1"/>
          </p:nvPr>
        </p:nvSpPr>
        <p:spPr>
          <a:xfrm>
            <a:off x="745000" y="2904415"/>
            <a:ext cx="5015638" cy="121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Lessons for today, learned from Old Testament Prophets</a:t>
            </a:r>
            <a:endParaRPr sz="2400"/>
          </a:p>
        </p:txBody>
      </p:sp>
      <p:grpSp>
        <p:nvGrpSpPr>
          <p:cNvPr id="156" name="Google Shape;156;p5"/>
          <p:cNvGrpSpPr/>
          <p:nvPr/>
        </p:nvGrpSpPr>
        <p:grpSpPr>
          <a:xfrm>
            <a:off x="1925914" y="286753"/>
            <a:ext cx="2172608" cy="771782"/>
            <a:chOff x="4475991" y="462098"/>
            <a:chExt cx="3102496" cy="1102109"/>
          </a:xfrm>
        </p:grpSpPr>
        <p:sp>
          <p:nvSpPr>
            <p:cNvPr id="157" name="Google Shape;157;p5"/>
            <p:cNvSpPr/>
            <p:nvPr/>
          </p:nvSpPr>
          <p:spPr>
            <a:xfrm rot="600114">
              <a:off x="4532666" y="754398"/>
              <a:ext cx="694205" cy="713383"/>
            </a:xfrm>
            <a:custGeom>
              <a:avLst/>
              <a:gdLst/>
              <a:ahLst/>
              <a:cxnLst/>
              <a:rect l="l" t="t" r="r" b="b"/>
              <a:pathLst>
                <a:path w="58" h="60" extrusionOk="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 rot="600114">
              <a:off x="5791465" y="505937"/>
              <a:ext cx="587404" cy="943792"/>
            </a:xfrm>
            <a:custGeom>
              <a:avLst/>
              <a:gdLst/>
              <a:ahLst/>
              <a:cxnLst/>
              <a:rect l="l" t="t" r="r" b="b"/>
              <a:pathLst>
                <a:path w="49" h="79" extrusionOk="0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 rot="600114">
              <a:off x="7087193" y="757585"/>
              <a:ext cx="427203" cy="775416"/>
            </a:xfrm>
            <a:custGeom>
              <a:avLst/>
              <a:gdLst/>
              <a:ahLst/>
              <a:cxnLst/>
              <a:rect l="l" t="t" r="r" b="b"/>
              <a:pathLst>
                <a:path w="36" h="65" extrusionOk="0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160" name="Google Shape;160;p5"/>
          <p:cNvGrpSpPr/>
          <p:nvPr/>
        </p:nvGrpSpPr>
        <p:grpSpPr>
          <a:xfrm>
            <a:off x="1965597" y="5450653"/>
            <a:ext cx="2218352" cy="641300"/>
            <a:chOff x="4475992" y="5003195"/>
            <a:chExt cx="3167821" cy="915780"/>
          </a:xfrm>
        </p:grpSpPr>
        <p:sp>
          <p:nvSpPr>
            <p:cNvPr id="161" name="Google Shape;161;p5"/>
            <p:cNvSpPr/>
            <p:nvPr/>
          </p:nvSpPr>
          <p:spPr>
            <a:xfrm rot="5400000">
              <a:off x="5690691" y="5352589"/>
              <a:ext cx="749228" cy="383544"/>
            </a:xfrm>
            <a:custGeom>
              <a:avLst/>
              <a:gdLst/>
              <a:ahLst/>
              <a:cxnLst/>
              <a:rect l="l" t="t" r="r" b="b"/>
              <a:pathLst>
                <a:path w="66" h="34" extrusionOk="0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 rot="6274527">
              <a:off x="6910134" y="5062687"/>
              <a:ext cx="647637" cy="678578"/>
            </a:xfrm>
            <a:custGeom>
              <a:avLst/>
              <a:gdLst/>
              <a:ahLst/>
              <a:cxnLst/>
              <a:rect l="l" t="t" r="r" b="b"/>
              <a:pathLst>
                <a:path w="57" h="60" extrusionOk="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 rot="4430858">
              <a:off x="4571743" y="5071596"/>
              <a:ext cx="626472" cy="670149"/>
            </a:xfrm>
            <a:custGeom>
              <a:avLst/>
              <a:gdLst/>
              <a:ahLst/>
              <a:cxnLst/>
              <a:rect l="l" t="t" r="r" b="b"/>
              <a:pathLst>
                <a:path w="55" h="59" extrusionOk="0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pic>
        <p:nvPicPr>
          <p:cNvPr id="164" name="Google Shape;164;p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088" y="602657"/>
            <a:ext cx="5326462" cy="5250743"/>
          </a:xfrm>
          <a:custGeom>
            <a:avLst/>
            <a:gdLst/>
            <a:ahLst/>
            <a:cxnLst/>
            <a:rect l="l" t="t" r="r" b="b"/>
            <a:pathLst>
              <a:path w="5326462" h="5250743" extrusionOk="0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5" name="Google Shape;165;p5"/>
          <p:cNvSpPr txBox="1"/>
          <p:nvPr/>
        </p:nvSpPr>
        <p:spPr>
          <a:xfrm>
            <a:off x="648725" y="3998676"/>
            <a:ext cx="5015638" cy="121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May 15</a:t>
            </a:r>
            <a:r>
              <a:rPr lang="en-US" sz="3200" baseline="30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</a:t>
            </a:r>
            <a:r>
              <a:rPr lang="en-US" sz="3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– Kirk Franklin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Jeremiah part 2</a:t>
            </a:r>
            <a:endParaRPr sz="36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346969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2349A2-8A71-567F-8678-6B869832FE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C4026F-DB40-8107-54C0-922D4C3D62E3}"/>
              </a:ext>
            </a:extLst>
          </p:cNvPr>
          <p:cNvSpPr/>
          <p:nvPr/>
        </p:nvSpPr>
        <p:spPr>
          <a:xfrm>
            <a:off x="767568" y="516076"/>
            <a:ext cx="4049597" cy="64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AU" sz="3200" b="1" dirty="0">
                <a:solidFill>
                  <a:schemeClr val="tx1"/>
                </a:solidFill>
                <a:latin typeface="Avenir Blac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Review from part 1</a:t>
            </a:r>
            <a:endParaRPr lang="en-AU" sz="3200" b="1" dirty="0">
              <a:solidFill>
                <a:schemeClr val="tx1"/>
              </a:solidFill>
              <a:latin typeface="Avenir Black" panose="02000503020000020003" pitchFamily="2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71E574-99DA-52D8-5102-23E0EBDCDA00}"/>
              </a:ext>
            </a:extLst>
          </p:cNvPr>
          <p:cNvSpPr/>
          <p:nvPr/>
        </p:nvSpPr>
        <p:spPr>
          <a:xfrm>
            <a:off x="9581008" y="6440715"/>
            <a:ext cx="2464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Photo by Smart on 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Unsplash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89EC09-490B-D129-99ED-BE4B237C76D7}"/>
              </a:ext>
            </a:extLst>
          </p:cNvPr>
          <p:cNvSpPr/>
          <p:nvPr/>
        </p:nvSpPr>
        <p:spPr>
          <a:xfrm>
            <a:off x="7374836" y="2450795"/>
            <a:ext cx="4097164" cy="3315005"/>
          </a:xfrm>
          <a:prstGeom prst="rect">
            <a:avLst/>
          </a:prstGeom>
          <a:solidFill>
            <a:srgbClr val="E3CEC6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4000"/>
              </a:lnSpc>
            </a:pPr>
            <a:r>
              <a:rPr lang="en-AU" sz="2800" b="1" dirty="0">
                <a:solidFill>
                  <a:schemeClr val="tx1"/>
                </a:solidFill>
                <a:latin typeface="Avenir Black" panose="02000503020000020003" pitchFamily="2" charset="0"/>
              </a:rPr>
              <a:t>God says stay close to Him: </a:t>
            </a:r>
          </a:p>
          <a:p>
            <a:pPr algn="ctr">
              <a:lnSpc>
                <a:spcPct val="114000"/>
              </a:lnSpc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Do we feel inadequate to fulfill God’s purpose for our lives?</a:t>
            </a:r>
          </a:p>
          <a:p>
            <a:pPr algn="ctr">
              <a:lnSpc>
                <a:spcPct val="114000"/>
              </a:lnSpc>
            </a:pPr>
            <a:endParaRPr lang="en-AU" sz="12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algn="ctr">
              <a:lnSpc>
                <a:spcPct val="114000"/>
              </a:lnSpc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Draw closer to 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867142-DB9E-0058-C453-50802BA788EC}"/>
              </a:ext>
            </a:extLst>
          </p:cNvPr>
          <p:cNvSpPr/>
          <p:nvPr/>
        </p:nvSpPr>
        <p:spPr>
          <a:xfrm>
            <a:off x="767568" y="2450795"/>
            <a:ext cx="4049597" cy="3315005"/>
          </a:xfrm>
          <a:prstGeom prst="rect">
            <a:avLst/>
          </a:prstGeom>
          <a:solidFill>
            <a:srgbClr val="E3CEC6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4000"/>
              </a:lnSpc>
            </a:pPr>
            <a:r>
              <a:rPr lang="en-AU" sz="2800" b="1" dirty="0">
                <a:solidFill>
                  <a:schemeClr val="tx1"/>
                </a:solidFill>
                <a:latin typeface="Avenir Black" panose="02000503020000020003" pitchFamily="2" charset="0"/>
              </a:rPr>
              <a:t>Reconnect with God’s purpose for our lives: </a:t>
            </a:r>
          </a:p>
          <a:p>
            <a:pPr algn="ctr">
              <a:lnSpc>
                <a:spcPct val="114000"/>
              </a:lnSpc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Are we living fully in that purpose? </a:t>
            </a:r>
          </a:p>
          <a:p>
            <a:pPr algn="ctr">
              <a:lnSpc>
                <a:spcPct val="114000"/>
              </a:lnSpc>
            </a:pPr>
            <a:endParaRPr lang="en-AU" sz="1200" dirty="0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pPr algn="ctr">
              <a:lnSpc>
                <a:spcPct val="114000"/>
              </a:lnSpc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It’s never too late</a:t>
            </a:r>
          </a:p>
        </p:txBody>
      </p:sp>
    </p:spTree>
    <p:extLst>
      <p:ext uri="{BB962C8B-B14F-4D97-AF65-F5344CB8AC3E}">
        <p14:creationId xmlns:p14="http://schemas.microsoft.com/office/powerpoint/2010/main" val="3570211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AB8ED0-AC77-9A9E-77B4-C75758C29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27"/>
          <a:stretch/>
        </p:blipFill>
        <p:spPr>
          <a:xfrm>
            <a:off x="-3314" y="0"/>
            <a:ext cx="12195314" cy="6946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867142-DB9E-0058-C453-50802BA788EC}"/>
              </a:ext>
            </a:extLst>
          </p:cNvPr>
          <p:cNvSpPr/>
          <p:nvPr/>
        </p:nvSpPr>
        <p:spPr>
          <a:xfrm>
            <a:off x="742680" y="3111501"/>
            <a:ext cx="2346733" cy="35306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4000"/>
              </a:lnSpc>
            </a:pPr>
            <a:r>
              <a:rPr lang="en-AU" sz="2800" b="1" dirty="0">
                <a:latin typeface="Avenir Black" panose="02000503020000020003" pitchFamily="2" charset="0"/>
              </a:rPr>
              <a:t>God’s message to that day: </a:t>
            </a:r>
          </a:p>
          <a:p>
            <a:pPr marL="185738" indent="-185738" algn="ctr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latin typeface="Avenir" panose="02000503020000020003" pitchFamily="2" charset="0"/>
              </a:rPr>
              <a:t>message of judgement</a:t>
            </a:r>
          </a:p>
          <a:p>
            <a:pPr marL="185738" indent="-185738" algn="ctr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latin typeface="Avenir" panose="02000503020000020003" pitchFamily="2" charset="0"/>
              </a:rPr>
              <a:t>message of hope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89EC09-490B-D129-99ED-BE4B237C76D7}"/>
              </a:ext>
            </a:extLst>
          </p:cNvPr>
          <p:cNvSpPr/>
          <p:nvPr/>
        </p:nvSpPr>
        <p:spPr>
          <a:xfrm>
            <a:off x="7205406" y="3730477"/>
            <a:ext cx="4397402" cy="26388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4000"/>
              </a:lnSpc>
            </a:pPr>
            <a:r>
              <a:rPr lang="en-AU" sz="2800" b="1" dirty="0">
                <a:latin typeface="Avenir Black" panose="02000503020000020003" pitchFamily="2" charset="0"/>
              </a:rPr>
              <a:t>Relevancy between past and present: </a:t>
            </a:r>
          </a:p>
          <a:p>
            <a:pPr algn="ctr">
              <a:lnSpc>
                <a:spcPct val="114000"/>
              </a:lnSpc>
            </a:pPr>
            <a:r>
              <a:rPr lang="en-AU" sz="2800" b="1" dirty="0">
                <a:latin typeface="Avenir Book" panose="02000503020000020003" pitchFamily="2" charset="0"/>
              </a:rPr>
              <a:t>God’s concerns through Jeremiah reprimand and encourage us as well</a:t>
            </a:r>
            <a:endParaRPr lang="en-US" sz="2800" dirty="0">
              <a:latin typeface="Avenir Book" panose="02000503020000020003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C4026F-DB40-8107-54C0-922D4C3D62E3}"/>
              </a:ext>
            </a:extLst>
          </p:cNvPr>
          <p:cNvSpPr/>
          <p:nvPr/>
        </p:nvSpPr>
        <p:spPr>
          <a:xfrm>
            <a:off x="669515" y="548097"/>
            <a:ext cx="4862228" cy="640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AU" sz="3200" b="1" dirty="0">
                <a:solidFill>
                  <a:schemeClr val="bg1"/>
                </a:solidFill>
                <a:latin typeface="Avenir Black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Interpretive approaches</a:t>
            </a:r>
            <a:endParaRPr lang="en-AU" sz="3200" b="1" dirty="0">
              <a:solidFill>
                <a:schemeClr val="bg1"/>
              </a:solidFill>
              <a:latin typeface="Avenir Black" panose="02000503020000020003" pitchFamily="2" charset="0"/>
              <a:ea typeface="Times New Roman" panose="02020603050405020304" pitchFamily="18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C904807-402F-29A6-A925-C534DCAB307C}"/>
              </a:ext>
            </a:extLst>
          </p:cNvPr>
          <p:cNvSpPr/>
          <p:nvPr/>
        </p:nvSpPr>
        <p:spPr>
          <a:xfrm>
            <a:off x="3089414" y="4678286"/>
            <a:ext cx="4115992" cy="725863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42FE6-9653-7432-8D8E-5B70B6A6BB87}"/>
              </a:ext>
            </a:extLst>
          </p:cNvPr>
          <p:cNvSpPr/>
          <p:nvPr/>
        </p:nvSpPr>
        <p:spPr>
          <a:xfrm>
            <a:off x="3263900" y="3486151"/>
            <a:ext cx="3062057" cy="31327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4000"/>
              </a:lnSpc>
            </a:pPr>
            <a:r>
              <a:rPr lang="en-AU" sz="2800" b="1" dirty="0">
                <a:latin typeface="Avenir Black" panose="02000503020000020003" pitchFamily="2" charset="0"/>
              </a:rPr>
              <a:t>God’s message about the future: </a:t>
            </a:r>
          </a:p>
          <a:p>
            <a:pPr marL="185738" indent="-185738" algn="ctr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latin typeface="Avenir Book" panose="02000503020000020003" pitchFamily="2" charset="0"/>
              </a:rPr>
              <a:t>how the situation fits into His larger plan</a:t>
            </a:r>
            <a:endParaRPr lang="en-US" sz="2800" dirty="0">
              <a:latin typeface="Avenir Boo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E7522-ECD3-2CDD-F7C1-C744631A0A9A}"/>
              </a:ext>
            </a:extLst>
          </p:cNvPr>
          <p:cNvSpPr/>
          <p:nvPr/>
        </p:nvSpPr>
        <p:spPr>
          <a:xfrm>
            <a:off x="8944626" y="6499424"/>
            <a:ext cx="3062057" cy="317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Photo by Taylor Wilcox on 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Unsplash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10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BEA756-4315-9B64-0CA5-076DCF5312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EC73B9-B068-816B-BD98-59BCA26AB90D}"/>
              </a:ext>
            </a:extLst>
          </p:cNvPr>
          <p:cNvSpPr/>
          <p:nvPr/>
        </p:nvSpPr>
        <p:spPr>
          <a:xfrm>
            <a:off x="639991" y="1598888"/>
            <a:ext cx="4770209" cy="2056204"/>
          </a:xfrm>
          <a:prstGeom prst="rect">
            <a:avLst/>
          </a:prstGeom>
          <a:solidFill>
            <a:schemeClr val="accent3">
              <a:lumMod val="20000"/>
              <a:lumOff val="80000"/>
              <a:alpha val="74118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AU" sz="2800" b="1" dirty="0" err="1">
                <a:solidFill>
                  <a:schemeClr val="tx1"/>
                </a:solidFill>
                <a:latin typeface="Avenir Medium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YouVersion</a:t>
            </a:r>
            <a:r>
              <a:rPr lang="en-AU" sz="2800" dirty="0">
                <a:solidFill>
                  <a:schemeClr val="tx1"/>
                </a:solidFill>
                <a:latin typeface="Avenir Medium" panose="02000503020000020003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(app) vloggers share their 1.5-2 min videos about their favourite verses from Jeremiah</a:t>
            </a:r>
            <a:endParaRPr lang="en-AU" sz="2800" dirty="0">
              <a:solidFill>
                <a:schemeClr val="tx1"/>
              </a:solidFill>
              <a:latin typeface="Avenir Medium" panose="02000503020000020003" pitchFamily="2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342F66-7FEF-C2AD-7BDF-C0655831A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9691" y="3261649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DAEBA4-BED8-E4F4-D089-B9A425C366BC}"/>
              </a:ext>
            </a:extLst>
          </p:cNvPr>
          <p:cNvSpPr/>
          <p:nvPr/>
        </p:nvSpPr>
        <p:spPr>
          <a:xfrm>
            <a:off x="8503632" y="6437412"/>
            <a:ext cx="2832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 by Josh Rose on </a:t>
            </a:r>
            <a:r>
              <a:rPr lang="en-US" dirty="0" err="1"/>
              <a:t>Unsplash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CB6754-F8E1-9F52-C886-63B7D0ABA187}"/>
              </a:ext>
            </a:extLst>
          </p:cNvPr>
          <p:cNvSpPr/>
          <p:nvPr/>
        </p:nvSpPr>
        <p:spPr>
          <a:xfrm>
            <a:off x="639991" y="645556"/>
            <a:ext cx="4435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Interpretive approach</a:t>
            </a:r>
          </a:p>
        </p:txBody>
      </p:sp>
    </p:spTree>
    <p:extLst>
      <p:ext uri="{BB962C8B-B14F-4D97-AF65-F5344CB8AC3E}">
        <p14:creationId xmlns:p14="http://schemas.microsoft.com/office/powerpoint/2010/main" val="1551177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314319-643D-A021-B30D-3D21F5828F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0AA63-77F1-CF30-EBA8-DB07308260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38" y="666881"/>
            <a:ext cx="4906836" cy="19389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9C60DC-79EA-FBD8-EB42-3605D0C1E1CC}"/>
              </a:ext>
            </a:extLst>
          </p:cNvPr>
          <p:cNvSpPr/>
          <p:nvPr/>
        </p:nvSpPr>
        <p:spPr>
          <a:xfrm>
            <a:off x="628317" y="2642004"/>
            <a:ext cx="5521290" cy="3299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5425" indent="-1666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It’s easy to give in to fear</a:t>
            </a:r>
          </a:p>
          <a:p>
            <a:pPr marL="225425" indent="-1666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Loss of hope and happiness</a:t>
            </a:r>
          </a:p>
          <a:p>
            <a:pPr marL="225425" indent="-1666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We loose opportunities</a:t>
            </a:r>
          </a:p>
          <a:p>
            <a:pPr marL="225425" indent="-1666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Instead, live confidently</a:t>
            </a:r>
          </a:p>
          <a:p>
            <a:pPr marL="225425" indent="-1666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" panose="02000503020000020003" pitchFamily="2" charset="0"/>
              </a:rPr>
              <a:t>God has our backs</a:t>
            </a:r>
          </a:p>
          <a:p>
            <a:pPr marL="98425" algn="ctr">
              <a:lnSpc>
                <a:spcPct val="114000"/>
              </a:lnSpc>
            </a:pPr>
            <a:r>
              <a:rPr lang="en-AU" sz="1800" dirty="0">
                <a:solidFill>
                  <a:schemeClr val="tx1"/>
                </a:solidFill>
                <a:latin typeface="Avenir" panose="02000503020000020003" pitchFamily="2" charset="0"/>
              </a:rPr>
              <a:t>- Deryck </a:t>
            </a:r>
            <a:r>
              <a:rPr lang="en-AU" sz="1800" dirty="0" err="1">
                <a:solidFill>
                  <a:schemeClr val="tx1"/>
                </a:solidFill>
                <a:latin typeface="Avenir" panose="02000503020000020003" pitchFamily="2" charset="0"/>
              </a:rPr>
              <a:t>Artero</a:t>
            </a:r>
            <a:endParaRPr lang="en-AU" sz="1800" dirty="0">
              <a:solidFill>
                <a:schemeClr val="tx1"/>
              </a:solidFill>
              <a:latin typeface="Avenir" panose="02000503020000020003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51A48E-FC08-1949-5B50-B84F3F01734A}"/>
              </a:ext>
            </a:extLst>
          </p:cNvPr>
          <p:cNvSpPr/>
          <p:nvPr/>
        </p:nvSpPr>
        <p:spPr>
          <a:xfrm>
            <a:off x="6096000" y="666881"/>
            <a:ext cx="5240593" cy="25313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Jer</a:t>
            </a:r>
            <a:r>
              <a:rPr lang="en-US" sz="2800" b="1" dirty="0">
                <a:solidFill>
                  <a:schemeClr val="tx1"/>
                </a:solidFill>
                <a:latin typeface="Avenir Black" panose="02000503020000020003" pitchFamily="2" charset="0"/>
              </a:rPr>
              <a:t> 17:7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But blessed are those who trust in the Lord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and have made the Lord their hope and confidence.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4940A-6771-FC04-6EF1-62A91D1143EB}"/>
              </a:ext>
            </a:extLst>
          </p:cNvPr>
          <p:cNvSpPr/>
          <p:nvPr/>
        </p:nvSpPr>
        <p:spPr>
          <a:xfrm>
            <a:off x="8929525" y="6323112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Photo by Joe Woods on 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Unsplash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650DC7-EDB8-F7E5-84F6-E8A1B308AE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703224-7153-0BD0-469D-4403F42BDDC9}"/>
              </a:ext>
            </a:extLst>
          </p:cNvPr>
          <p:cNvSpPr/>
          <p:nvPr/>
        </p:nvSpPr>
        <p:spPr>
          <a:xfrm>
            <a:off x="8929525" y="6323112"/>
            <a:ext cx="28825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Photo by Joe Woods on 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Unsplash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9C60DC-79EA-FBD8-EB42-3605D0C1E1CC}"/>
              </a:ext>
            </a:extLst>
          </p:cNvPr>
          <p:cNvSpPr/>
          <p:nvPr/>
        </p:nvSpPr>
        <p:spPr>
          <a:xfrm>
            <a:off x="425646" y="2151515"/>
            <a:ext cx="5090054" cy="3797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Our hearts are deceitful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God knows our hearts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Desires of our hearts are for our good deeds 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How’s your heart? </a:t>
            </a:r>
          </a:p>
          <a:p>
            <a:pPr marL="314325" indent="-128588">
              <a:lnSpc>
                <a:spcPct val="114000"/>
              </a:lnSpc>
              <a:buClr>
                <a:srgbClr val="FFC000"/>
              </a:buClr>
              <a:buFont typeface="Wingdings" pitchFamily="2" charset="2"/>
              <a:buChar char="§"/>
            </a:pPr>
            <a:r>
              <a:rPr lang="en-AU" sz="2800" dirty="0">
                <a:solidFill>
                  <a:schemeClr val="tx1"/>
                </a:solidFill>
                <a:latin typeface="Avenir Book" panose="02000503020000020003" pitchFamily="2" charset="0"/>
              </a:rPr>
              <a:t>What flows from your heart? </a:t>
            </a:r>
          </a:p>
          <a:p>
            <a:pPr marL="185738" algn="ctr">
              <a:lnSpc>
                <a:spcPct val="114000"/>
              </a:lnSpc>
            </a:pPr>
            <a:r>
              <a:rPr lang="en-AU" sz="1800" dirty="0">
                <a:solidFill>
                  <a:schemeClr val="tx1"/>
                </a:solidFill>
                <a:latin typeface="Avenir Book" panose="02000503020000020003" pitchFamily="2" charset="0"/>
              </a:rPr>
              <a:t>- Toni Collier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1D1DC4-71A4-65A7-44D7-E1C3C09E5B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795" y="710823"/>
            <a:ext cx="996494" cy="989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BA37B4-B265-D1AA-A679-16B8F11C08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7289" y="710823"/>
            <a:ext cx="3680534" cy="9892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0AAA7A2-8AC7-47D1-C106-6127E6DAD1C2}"/>
              </a:ext>
            </a:extLst>
          </p:cNvPr>
          <p:cNvSpPr/>
          <p:nvPr/>
        </p:nvSpPr>
        <p:spPr>
          <a:xfrm>
            <a:off x="5789917" y="689660"/>
            <a:ext cx="5691288" cy="54786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Jer</a:t>
            </a:r>
            <a:r>
              <a:rPr lang="en-US" sz="2800" b="1" dirty="0">
                <a:solidFill>
                  <a:schemeClr val="tx1"/>
                </a:solidFill>
                <a:latin typeface="Avenir Black" panose="02000503020000020003" pitchFamily="2" charset="0"/>
              </a:rPr>
              <a:t> 17:9-10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The human heart is the most deceitful of all things,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and desperately wicked.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Who really knows how bad it is?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But I, the Lord, search all hearts and examine secret motives.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I give all people their due rewards,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/>
                </a:solidFill>
                <a:latin typeface="Avenir Book" panose="02000503020000020003" pitchFamily="2" charset="0"/>
              </a:rPr>
              <a:t>according to what their actions deserve.</a:t>
            </a:r>
          </a:p>
        </p:txBody>
      </p:sp>
    </p:spTree>
    <p:extLst>
      <p:ext uri="{BB962C8B-B14F-4D97-AF65-F5344CB8AC3E}">
        <p14:creationId xmlns:p14="http://schemas.microsoft.com/office/powerpoint/2010/main" val="3793567080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Blob V2">
      <a:dk1>
        <a:srgbClr val="000000"/>
      </a:dk1>
      <a:lt1>
        <a:srgbClr val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1528</Words>
  <Application>Microsoft Office PowerPoint</Application>
  <PresentationFormat>Widescreen</PresentationFormat>
  <Paragraphs>204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Avenir</vt:lpstr>
      <vt:lpstr>Avenir Black</vt:lpstr>
      <vt:lpstr>Avenir Book</vt:lpstr>
      <vt:lpstr>Avenir Medium</vt:lpstr>
      <vt:lpstr>Rockwell</vt:lpstr>
      <vt:lpstr>Trebuchet MS</vt:lpstr>
      <vt:lpstr>Verdana</vt:lpstr>
      <vt:lpstr>Wingdings</vt:lpstr>
      <vt:lpstr>Wingdings 3</vt:lpstr>
      <vt:lpstr>BlobVTI</vt:lpstr>
      <vt:lpstr>Facet</vt:lpstr>
      <vt:lpstr>PowerPoint Presentation</vt:lpstr>
      <vt:lpstr>PowerPoint Presentation</vt:lpstr>
      <vt:lpstr>Looking Back –  Living Forward</vt:lpstr>
      <vt:lpstr>Looking Back –  Living Forward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Looking Back –  Living Forward</dc:title>
  <dc:creator>Sue de Pyle</dc:creator>
  <cp:lastModifiedBy>Streamer</cp:lastModifiedBy>
  <cp:revision>47</cp:revision>
  <dcterms:created xsi:type="dcterms:W3CDTF">2022-04-11T01:50:41Z</dcterms:created>
  <dcterms:modified xsi:type="dcterms:W3CDTF">2022-05-14T23:45:59Z</dcterms:modified>
</cp:coreProperties>
</file>